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60" r:id="rId4"/>
    <p:sldId id="258" r:id="rId5"/>
    <p:sldId id="261" r:id="rId6"/>
    <p:sldId id="262" r:id="rId7"/>
    <p:sldId id="264" r:id="rId8"/>
    <p:sldId id="259" r:id="rId9"/>
    <p:sldId id="268" r:id="rId10"/>
    <p:sldId id="265" r:id="rId11"/>
    <p:sldId id="263" r:id="rId12"/>
    <p:sldId id="266" r:id="rId13"/>
    <p:sldId id="267"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3"/>
  </p:normalViewPr>
  <p:slideViewPr>
    <p:cSldViewPr snapToGrid="0">
      <p:cViewPr varScale="1">
        <p:scale>
          <a:sx n="105" d="100"/>
          <a:sy n="105" d="100"/>
        </p:scale>
        <p:origin x="84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2B0BE6-6B08-AD4C-95CC-E2946ED27660}" type="datetimeFigureOut">
              <a:rPr lang="en-US" smtClean="0"/>
              <a:t>4/24/24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FB9819-C020-1D4D-ACC7-FD6D30A20162}" type="slidenum">
              <a:rPr lang="en-US" smtClean="0"/>
              <a:t>‹#›</a:t>
            </a:fld>
            <a:endParaRPr lang="en-US"/>
          </a:p>
        </p:txBody>
      </p:sp>
    </p:spTree>
    <p:extLst>
      <p:ext uri="{BB962C8B-B14F-4D97-AF65-F5344CB8AC3E}">
        <p14:creationId xmlns:p14="http://schemas.microsoft.com/office/powerpoint/2010/main" val="9832249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FB9819-C020-1D4D-ACC7-FD6D30A20162}" type="slidenum">
              <a:rPr lang="en-US" smtClean="0"/>
              <a:t>15</a:t>
            </a:fld>
            <a:endParaRPr lang="en-US"/>
          </a:p>
        </p:txBody>
      </p:sp>
    </p:spTree>
    <p:extLst>
      <p:ext uri="{BB962C8B-B14F-4D97-AF65-F5344CB8AC3E}">
        <p14:creationId xmlns:p14="http://schemas.microsoft.com/office/powerpoint/2010/main" val="399160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4/24/24</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hyperlink" Target="https://pixabay.com/en/thank-you-letters-2204270/"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408B6-BF19-6942-589A-BD9EA0C99AB0}"/>
              </a:ext>
            </a:extLst>
          </p:cNvPr>
          <p:cNvSpPr>
            <a:spLocks noGrp="1"/>
          </p:cNvSpPr>
          <p:nvPr>
            <p:ph type="ctrTitle"/>
          </p:nvPr>
        </p:nvSpPr>
        <p:spPr>
          <a:xfrm>
            <a:off x="2209006" y="954336"/>
            <a:ext cx="9675812" cy="3823043"/>
          </a:xfrm>
        </p:spPr>
        <p:txBody>
          <a:bodyPr>
            <a:normAutofit fontScale="90000"/>
          </a:bodyPr>
          <a:lstStyle/>
          <a:p>
            <a:pPr algn="ctr"/>
            <a:r>
              <a:rPr lang="en-US" sz="4400" b="1" dirty="0">
                <a:solidFill>
                  <a:srgbClr val="000000"/>
                </a:solidFill>
                <a:effectLst/>
                <a:latin typeface="PingFang SC" panose="020B0400000000000000" pitchFamily="34" charset="-122"/>
                <a:ea typeface="PingFang SC" panose="020B0400000000000000" pitchFamily="34" charset="-122"/>
              </a:rPr>
              <a:t>PROJECT PRESENTATION </a:t>
            </a:r>
            <a:br>
              <a:rPr lang="en-US" sz="4000" dirty="0"/>
            </a:br>
            <a:r>
              <a:rPr lang="en-US" sz="4400" b="1" dirty="0">
                <a:solidFill>
                  <a:srgbClr val="000000"/>
                </a:solidFill>
                <a:effectLst/>
                <a:latin typeface="PingFang SC" panose="020B0400000000000000" pitchFamily="34" charset="-122"/>
                <a:ea typeface="PingFang SC" panose="020B0400000000000000" pitchFamily="34" charset="-122"/>
              </a:rPr>
              <a:t>GROUP -12</a:t>
            </a:r>
            <a:br>
              <a:rPr lang="en-US" sz="4000" dirty="0"/>
            </a:br>
            <a:r>
              <a:rPr lang="en-US" sz="5400" b="1" dirty="0">
                <a:solidFill>
                  <a:srgbClr val="000000"/>
                </a:solidFill>
                <a:effectLst/>
                <a:latin typeface="PingFang SC" panose="020B0400000000000000" pitchFamily="34" charset="-122"/>
                <a:ea typeface="PingFang SC" panose="020B0400000000000000" pitchFamily="34" charset="-122"/>
              </a:rPr>
              <a:t>Customer Churn Prediction for Bank in the </a:t>
            </a:r>
            <a:br>
              <a:rPr lang="en-US" sz="5400" dirty="0"/>
            </a:br>
            <a:r>
              <a:rPr lang="en-US" sz="5400" b="1" dirty="0">
                <a:solidFill>
                  <a:srgbClr val="000000"/>
                </a:solidFill>
                <a:effectLst/>
                <a:latin typeface="PingFang SC" panose="020B0400000000000000" pitchFamily="34" charset="-122"/>
                <a:ea typeface="PingFang SC" panose="020B0400000000000000" pitchFamily="34" charset="-122"/>
              </a:rPr>
              <a:t>U.S.A Market</a:t>
            </a:r>
            <a:endParaRPr lang="en-US" dirty="0"/>
          </a:p>
        </p:txBody>
      </p:sp>
      <p:sp>
        <p:nvSpPr>
          <p:cNvPr id="6" name="TextBox 5">
            <a:extLst>
              <a:ext uri="{FF2B5EF4-FFF2-40B4-BE49-F238E27FC236}">
                <a16:creationId xmlns:a16="http://schemas.microsoft.com/office/drawing/2014/main" id="{0C3AB2D8-2CD3-3440-9048-42ACCBC5C0E5}"/>
              </a:ext>
            </a:extLst>
          </p:cNvPr>
          <p:cNvSpPr txBox="1"/>
          <p:nvPr/>
        </p:nvSpPr>
        <p:spPr>
          <a:xfrm>
            <a:off x="7740502" y="4912242"/>
            <a:ext cx="4144316" cy="1477328"/>
          </a:xfrm>
          <a:prstGeom prst="rect">
            <a:avLst/>
          </a:prstGeom>
          <a:noFill/>
        </p:spPr>
        <p:txBody>
          <a:bodyPr wrap="square" rtlCol="0">
            <a:spAutoFit/>
          </a:bodyPr>
          <a:lstStyle/>
          <a:p>
            <a:r>
              <a:rPr lang="en-US" dirty="0"/>
              <a:t>Varun Simha Reddy </a:t>
            </a:r>
            <a:r>
              <a:rPr lang="en-US" dirty="0" err="1"/>
              <a:t>Thippreddy</a:t>
            </a:r>
            <a:br>
              <a:rPr lang="en-US" dirty="0"/>
            </a:br>
            <a:r>
              <a:rPr lang="en-US" dirty="0" err="1"/>
              <a:t>Santhoshi</a:t>
            </a:r>
            <a:r>
              <a:rPr lang="en-US" dirty="0"/>
              <a:t> </a:t>
            </a:r>
            <a:r>
              <a:rPr lang="en-US" dirty="0" err="1"/>
              <a:t>Kareddy</a:t>
            </a:r>
            <a:br>
              <a:rPr lang="en-US" dirty="0"/>
            </a:br>
            <a:r>
              <a:rPr lang="en-US" dirty="0"/>
              <a:t>Venkata Sai Karthik </a:t>
            </a:r>
            <a:r>
              <a:rPr lang="en-US" dirty="0" err="1"/>
              <a:t>Aleti</a:t>
            </a:r>
            <a:r>
              <a:rPr lang="en-US" dirty="0"/>
              <a:t> </a:t>
            </a:r>
          </a:p>
          <a:p>
            <a:r>
              <a:rPr lang="en-US" dirty="0"/>
              <a:t>Naveen Ajay Karasu</a:t>
            </a:r>
          </a:p>
          <a:p>
            <a:r>
              <a:rPr lang="en-US" dirty="0"/>
              <a:t>Gnana Naga Siva Sankar </a:t>
            </a:r>
            <a:r>
              <a:rPr lang="en-US" dirty="0" err="1"/>
              <a:t>Kuralla</a:t>
            </a:r>
            <a:endParaRPr lang="en-US" dirty="0"/>
          </a:p>
        </p:txBody>
      </p:sp>
      <p:pic>
        <p:nvPicPr>
          <p:cNvPr id="1026" name="Picture 2" descr="University of North Texas">
            <a:extLst>
              <a:ext uri="{FF2B5EF4-FFF2-40B4-BE49-F238E27FC236}">
                <a16:creationId xmlns:a16="http://schemas.microsoft.com/office/drawing/2014/main" id="{F1ECFA2A-91AF-8F91-37DD-F814D3069B6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91" y="-172715"/>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9744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E8A73-3CBE-351A-D09D-19C4091AC845}"/>
              </a:ext>
            </a:extLst>
          </p:cNvPr>
          <p:cNvSpPr>
            <a:spLocks noGrp="1"/>
          </p:cNvSpPr>
          <p:nvPr>
            <p:ph type="title"/>
          </p:nvPr>
        </p:nvSpPr>
        <p:spPr/>
        <p:txBody>
          <a:bodyPr/>
          <a:lstStyle/>
          <a:p>
            <a:r>
              <a:rPr lang="en-US" b="1" dirty="0"/>
              <a:t>Results</a:t>
            </a:r>
          </a:p>
        </p:txBody>
      </p:sp>
      <p:pic>
        <p:nvPicPr>
          <p:cNvPr id="5" name="Content Placeholder 4" descr="A black screen with white text&#10;&#10;Description automatically generated">
            <a:extLst>
              <a:ext uri="{FF2B5EF4-FFF2-40B4-BE49-F238E27FC236}">
                <a16:creationId xmlns:a16="http://schemas.microsoft.com/office/drawing/2014/main" id="{5731ADB7-812D-3A38-6F40-ED84554F6233}"/>
              </a:ext>
            </a:extLst>
          </p:cNvPr>
          <p:cNvPicPr>
            <a:picLocks noGrp="1" noChangeAspect="1"/>
          </p:cNvPicPr>
          <p:nvPr>
            <p:ph idx="1"/>
          </p:nvPr>
        </p:nvPicPr>
        <p:blipFill>
          <a:blip r:embed="rId2"/>
          <a:stretch>
            <a:fillRect/>
          </a:stretch>
        </p:blipFill>
        <p:spPr>
          <a:xfrm>
            <a:off x="2352971" y="4506932"/>
            <a:ext cx="8938650" cy="1271016"/>
          </a:xfrm>
        </p:spPr>
      </p:pic>
      <p:pic>
        <p:nvPicPr>
          <p:cNvPr id="7" name="Picture 6" descr="A screenshot of a computer program&#10;&#10;Description automatically generated">
            <a:extLst>
              <a:ext uri="{FF2B5EF4-FFF2-40B4-BE49-F238E27FC236}">
                <a16:creationId xmlns:a16="http://schemas.microsoft.com/office/drawing/2014/main" id="{AE0DAE81-1D12-031B-9DBD-04B94E49003C}"/>
              </a:ext>
            </a:extLst>
          </p:cNvPr>
          <p:cNvPicPr>
            <a:picLocks noChangeAspect="1"/>
          </p:cNvPicPr>
          <p:nvPr/>
        </p:nvPicPr>
        <p:blipFill>
          <a:blip r:embed="rId3"/>
          <a:stretch>
            <a:fillRect/>
          </a:stretch>
        </p:blipFill>
        <p:spPr>
          <a:xfrm>
            <a:off x="4505990" y="1583088"/>
            <a:ext cx="3924300" cy="2489200"/>
          </a:xfrm>
          <a:prstGeom prst="rect">
            <a:avLst/>
          </a:prstGeom>
        </p:spPr>
      </p:pic>
      <p:pic>
        <p:nvPicPr>
          <p:cNvPr id="8" name="Picture 2" descr="University of North Texas">
            <a:extLst>
              <a:ext uri="{FF2B5EF4-FFF2-40B4-BE49-F238E27FC236}">
                <a16:creationId xmlns:a16="http://schemas.microsoft.com/office/drawing/2014/main" id="{194E9228-BA51-B8BD-5F34-EAF9B728DE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064" y="-217191"/>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4826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CB08F-5B4B-DA62-72CF-1ABE7ADCB16B}"/>
              </a:ext>
            </a:extLst>
          </p:cNvPr>
          <p:cNvSpPr>
            <a:spLocks noGrp="1"/>
          </p:cNvSpPr>
          <p:nvPr>
            <p:ph type="title"/>
          </p:nvPr>
        </p:nvSpPr>
        <p:spPr/>
        <p:txBody>
          <a:bodyPr/>
          <a:lstStyle/>
          <a:p>
            <a:r>
              <a:rPr lang="en-US" b="1" dirty="0"/>
              <a:t>ACCURACY OF MODELS</a:t>
            </a:r>
          </a:p>
        </p:txBody>
      </p:sp>
      <p:pic>
        <p:nvPicPr>
          <p:cNvPr id="5" name="Content Placeholder 4" descr="A screen shot of a computer program&#10;&#10;Description automatically generated">
            <a:extLst>
              <a:ext uri="{FF2B5EF4-FFF2-40B4-BE49-F238E27FC236}">
                <a16:creationId xmlns:a16="http://schemas.microsoft.com/office/drawing/2014/main" id="{23F2E367-5E8D-5D23-3F04-639B62A06952}"/>
              </a:ext>
            </a:extLst>
          </p:cNvPr>
          <p:cNvPicPr>
            <a:picLocks noGrp="1" noChangeAspect="1"/>
          </p:cNvPicPr>
          <p:nvPr>
            <p:ph idx="1"/>
          </p:nvPr>
        </p:nvPicPr>
        <p:blipFill>
          <a:blip r:embed="rId2"/>
          <a:stretch>
            <a:fillRect/>
          </a:stretch>
        </p:blipFill>
        <p:spPr>
          <a:xfrm>
            <a:off x="2945219" y="2133600"/>
            <a:ext cx="7389628" cy="3778250"/>
          </a:xfrm>
        </p:spPr>
      </p:pic>
      <p:pic>
        <p:nvPicPr>
          <p:cNvPr id="6" name="Picture 2" descr="University of North Texas">
            <a:extLst>
              <a:ext uri="{FF2B5EF4-FFF2-40B4-BE49-F238E27FC236}">
                <a16:creationId xmlns:a16="http://schemas.microsoft.com/office/drawing/2014/main" id="{40768B5E-C7B9-2113-FD70-8CBF31794E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064" y="-217191"/>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7569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E8A73-3CBE-351A-D09D-19C4091AC845}"/>
              </a:ext>
            </a:extLst>
          </p:cNvPr>
          <p:cNvSpPr>
            <a:spLocks noGrp="1"/>
          </p:cNvSpPr>
          <p:nvPr>
            <p:ph type="title"/>
          </p:nvPr>
        </p:nvSpPr>
        <p:spPr/>
        <p:txBody>
          <a:bodyPr/>
          <a:lstStyle/>
          <a:p>
            <a:r>
              <a:rPr lang="en-US" b="1" dirty="0"/>
              <a:t>Results</a:t>
            </a:r>
          </a:p>
        </p:txBody>
      </p:sp>
      <p:pic>
        <p:nvPicPr>
          <p:cNvPr id="8" name="Content Placeholder 7" descr="A graph of a curve&#10;&#10;Description automatically generated">
            <a:extLst>
              <a:ext uri="{FF2B5EF4-FFF2-40B4-BE49-F238E27FC236}">
                <a16:creationId xmlns:a16="http://schemas.microsoft.com/office/drawing/2014/main" id="{84D94152-21E7-B7BB-8621-08A5A6B8DB99}"/>
              </a:ext>
            </a:extLst>
          </p:cNvPr>
          <p:cNvPicPr>
            <a:picLocks noGrp="1" noChangeAspect="1"/>
          </p:cNvPicPr>
          <p:nvPr>
            <p:ph idx="1"/>
          </p:nvPr>
        </p:nvPicPr>
        <p:blipFill>
          <a:blip r:embed="rId2"/>
          <a:stretch>
            <a:fillRect/>
          </a:stretch>
        </p:blipFill>
        <p:spPr>
          <a:xfrm>
            <a:off x="1592389" y="1905000"/>
            <a:ext cx="10103610" cy="3355303"/>
          </a:xfrm>
        </p:spPr>
      </p:pic>
      <p:pic>
        <p:nvPicPr>
          <p:cNvPr id="9" name="Picture 2" descr="University of North Texas">
            <a:extLst>
              <a:ext uri="{FF2B5EF4-FFF2-40B4-BE49-F238E27FC236}">
                <a16:creationId xmlns:a16="http://schemas.microsoft.com/office/drawing/2014/main" id="{035C8256-41DD-6035-63D8-606040A2EA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064" y="-217191"/>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09877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CF061-90FB-2E8B-304D-FDE3FB28BAF8}"/>
              </a:ext>
            </a:extLst>
          </p:cNvPr>
          <p:cNvSpPr>
            <a:spLocks noGrp="1"/>
          </p:cNvSpPr>
          <p:nvPr>
            <p:ph type="title"/>
          </p:nvPr>
        </p:nvSpPr>
        <p:spPr/>
        <p:txBody>
          <a:bodyPr/>
          <a:lstStyle/>
          <a:p>
            <a:r>
              <a:rPr lang="en-US" dirty="0"/>
              <a:t>Trail Method(CNN)</a:t>
            </a:r>
          </a:p>
        </p:txBody>
      </p:sp>
      <p:pic>
        <p:nvPicPr>
          <p:cNvPr id="5" name="Content Placeholder 4" descr="A screenshot of a computer program&#10;&#10;Description automatically generated">
            <a:extLst>
              <a:ext uri="{FF2B5EF4-FFF2-40B4-BE49-F238E27FC236}">
                <a16:creationId xmlns:a16="http://schemas.microsoft.com/office/drawing/2014/main" id="{DD3F6834-B458-3ADD-4D1E-57E9F7BD5083}"/>
              </a:ext>
            </a:extLst>
          </p:cNvPr>
          <p:cNvPicPr>
            <a:picLocks noGrp="1" noChangeAspect="1"/>
          </p:cNvPicPr>
          <p:nvPr>
            <p:ph idx="1"/>
          </p:nvPr>
        </p:nvPicPr>
        <p:blipFill rotWithShape="1">
          <a:blip r:embed="rId2"/>
          <a:srcRect l="587" t="39878" r="1"/>
          <a:stretch/>
        </p:blipFill>
        <p:spPr>
          <a:xfrm>
            <a:off x="2806995" y="1658870"/>
            <a:ext cx="8046986" cy="4136021"/>
          </a:xfrm>
        </p:spPr>
      </p:pic>
      <p:pic>
        <p:nvPicPr>
          <p:cNvPr id="6" name="Picture 2" descr="University of North Texas">
            <a:extLst>
              <a:ext uri="{FF2B5EF4-FFF2-40B4-BE49-F238E27FC236}">
                <a16:creationId xmlns:a16="http://schemas.microsoft.com/office/drawing/2014/main" id="{7FA8018B-CCF6-D802-911B-64D4589CBE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064" y="-217191"/>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49650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0BCEE-E2AF-72EB-CAEF-39534EED8678}"/>
              </a:ext>
            </a:extLst>
          </p:cNvPr>
          <p:cNvSpPr>
            <a:spLocks noGrp="1"/>
          </p:cNvSpPr>
          <p:nvPr>
            <p:ph type="title"/>
          </p:nvPr>
        </p:nvSpPr>
        <p:spPr/>
        <p:txBody>
          <a:bodyPr/>
          <a:lstStyle/>
          <a:p>
            <a:r>
              <a:rPr lang="en-US" b="1" dirty="0"/>
              <a:t>Conclusion</a:t>
            </a:r>
          </a:p>
        </p:txBody>
      </p:sp>
      <p:sp>
        <p:nvSpPr>
          <p:cNvPr id="3" name="Content Placeholder 2">
            <a:extLst>
              <a:ext uri="{FF2B5EF4-FFF2-40B4-BE49-F238E27FC236}">
                <a16:creationId xmlns:a16="http://schemas.microsoft.com/office/drawing/2014/main" id="{4688B29F-8FE7-C490-4B69-1AD1F381F355}"/>
              </a:ext>
            </a:extLst>
          </p:cNvPr>
          <p:cNvSpPr>
            <a:spLocks noGrp="1"/>
          </p:cNvSpPr>
          <p:nvPr>
            <p:ph idx="1"/>
          </p:nvPr>
        </p:nvSpPr>
        <p:spPr/>
        <p:txBody>
          <a:bodyPr/>
          <a:lstStyle/>
          <a:p>
            <a:pPr algn="just">
              <a:lnSpc>
                <a:spcPct val="150000"/>
              </a:lnSpc>
            </a:pPr>
            <a:r>
              <a:rPr lang="en-US" sz="1800" dirty="0">
                <a:solidFill>
                  <a:srgbClr val="000000"/>
                </a:solidFill>
                <a:effectLst/>
                <a:latin typeface="PingFang SC" panose="020B0400000000000000" pitchFamily="34" charset="-122"/>
                <a:ea typeface="PingFang SC" panose="020B0400000000000000" pitchFamily="34" charset="-122"/>
              </a:rPr>
              <a:t>We think Random Forest is the best model that can be used has a best tool for predicting customer churn for improving customer retention strategies in banks. The Future work for this will be collecting more data and train the model more so that we can increase the accuracy of our model. Once we have enough data, we are planning to train again training the neural network with that data. So, we can use the power of deep learning fully to have better accuracy which can integrating real-time data feeds to continually refine the model's predictions on the go.</a:t>
            </a:r>
            <a:endParaRPr lang="en-US" dirty="0"/>
          </a:p>
          <a:p>
            <a:endParaRPr lang="en-US" dirty="0"/>
          </a:p>
        </p:txBody>
      </p:sp>
      <p:pic>
        <p:nvPicPr>
          <p:cNvPr id="4" name="Picture 2" descr="University of North Texas">
            <a:extLst>
              <a:ext uri="{FF2B5EF4-FFF2-40B4-BE49-F238E27FC236}">
                <a16:creationId xmlns:a16="http://schemas.microsoft.com/office/drawing/2014/main" id="{49BEA396-E889-C2C8-19CA-16464D5EF5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064" y="-217191"/>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838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blue text with a black background&#10;&#10;Description automatically generated">
            <a:extLst>
              <a:ext uri="{FF2B5EF4-FFF2-40B4-BE49-F238E27FC236}">
                <a16:creationId xmlns:a16="http://schemas.microsoft.com/office/drawing/2014/main" id="{543B3AFE-C44B-6955-5199-6782DB230256}"/>
              </a:ext>
            </a:extLst>
          </p:cNvPr>
          <p:cNvPicPr>
            <a:picLocks noGrp="1" noChangeAspect="1"/>
          </p:cNvPicPr>
          <p:nvPr>
            <p:ph idx="1"/>
          </p:nvPr>
        </p:nvPicPr>
        <p:blipFill>
          <a:blip r:embed="rId3">
            <a:extLst>
              <a:ext uri="{837473B0-CC2E-450A-ABE3-18F120FF3D39}">
                <a1611:picAttrSrcUrl xmlns:a1611="http://schemas.microsoft.com/office/drawing/2016/11/main" r:id="rId4"/>
              </a:ext>
            </a:extLst>
          </a:blip>
          <a:stretch>
            <a:fillRect/>
          </a:stretch>
        </p:blipFill>
        <p:spPr>
          <a:xfrm>
            <a:off x="3467100" y="800100"/>
            <a:ext cx="5257800" cy="5257800"/>
          </a:xfrm>
        </p:spPr>
      </p:pic>
      <p:pic>
        <p:nvPicPr>
          <p:cNvPr id="6" name="Picture 2" descr="University of North Texas">
            <a:extLst>
              <a:ext uri="{FF2B5EF4-FFF2-40B4-BE49-F238E27FC236}">
                <a16:creationId xmlns:a16="http://schemas.microsoft.com/office/drawing/2014/main" id="{98399163-1F58-4046-7217-67799BE562E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0064" y="-217191"/>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81545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6E87B-49F7-00FB-1411-E5924BDD4498}"/>
              </a:ext>
            </a:extLst>
          </p:cNvPr>
          <p:cNvSpPr>
            <a:spLocks noGrp="1"/>
          </p:cNvSpPr>
          <p:nvPr>
            <p:ph type="title"/>
          </p:nvPr>
        </p:nvSpPr>
        <p:spPr/>
        <p:txBody>
          <a:bodyPr>
            <a:normAutofit/>
          </a:bodyPr>
          <a:lstStyle/>
          <a:p>
            <a:r>
              <a:rPr lang="en-US" sz="6000" b="1" dirty="0"/>
              <a:t>Introduction</a:t>
            </a:r>
          </a:p>
        </p:txBody>
      </p:sp>
      <p:sp>
        <p:nvSpPr>
          <p:cNvPr id="3" name="Content Placeholder 2">
            <a:extLst>
              <a:ext uri="{FF2B5EF4-FFF2-40B4-BE49-F238E27FC236}">
                <a16:creationId xmlns:a16="http://schemas.microsoft.com/office/drawing/2014/main" id="{C6E5B312-0FD0-95CD-2204-9A6C19E9EE6E}"/>
              </a:ext>
            </a:extLst>
          </p:cNvPr>
          <p:cNvSpPr>
            <a:spLocks noGrp="1"/>
          </p:cNvSpPr>
          <p:nvPr>
            <p:ph idx="1"/>
          </p:nvPr>
        </p:nvSpPr>
        <p:spPr/>
        <p:txBody>
          <a:bodyPr/>
          <a:lstStyle/>
          <a:p>
            <a:pPr algn="just"/>
            <a:r>
              <a:rPr lang="en-US" sz="1800" dirty="0">
                <a:solidFill>
                  <a:srgbClr val="000000"/>
                </a:solidFill>
                <a:effectLst/>
                <a:latin typeface="PingFang SC" panose="020B0400000000000000" pitchFamily="34" charset="-122"/>
                <a:ea typeface="PingFang SC" panose="020B0400000000000000" pitchFamily="34" charset="-122"/>
              </a:rPr>
              <a:t>Our project aim is to study different things, behavior from day to day activities of the user to understand more clearly that why the customer churn is happening.</a:t>
            </a:r>
          </a:p>
          <a:p>
            <a:pPr algn="just"/>
            <a:r>
              <a:rPr lang="en-US" sz="1800" dirty="0">
                <a:solidFill>
                  <a:srgbClr val="000000"/>
                </a:solidFill>
                <a:effectLst/>
                <a:latin typeface="PingFang SC" panose="020B0400000000000000" pitchFamily="34" charset="-122"/>
                <a:ea typeface="PingFang SC" panose="020B0400000000000000" pitchFamily="34" charset="-122"/>
              </a:rPr>
              <a:t>we can call it as a binary classification problem, making machine learning algorithms like decision trees, Random Forest classifier, and neural networks as suitable candidates</a:t>
            </a:r>
          </a:p>
          <a:p>
            <a:pPr algn="just"/>
            <a:r>
              <a:rPr lang="en-US" sz="1800" dirty="0">
                <a:solidFill>
                  <a:srgbClr val="000000"/>
                </a:solidFill>
                <a:effectLst/>
                <a:latin typeface="PingFang SC" panose="020B0400000000000000" pitchFamily="34" charset="-122"/>
                <a:ea typeface="PingFang SC" panose="020B0400000000000000" pitchFamily="34" charset="-122"/>
              </a:rPr>
              <a:t>The analyzing done on different factors like demographics, account activity, product usage etc..,.</a:t>
            </a:r>
          </a:p>
          <a:p>
            <a:pPr algn="just"/>
            <a:r>
              <a:rPr lang="en-US" sz="1800" dirty="0">
                <a:solidFill>
                  <a:srgbClr val="000000"/>
                </a:solidFill>
                <a:effectLst/>
                <a:latin typeface="PingFang SC" panose="020B0400000000000000" pitchFamily="34" charset="-122"/>
                <a:ea typeface="PingFang SC" panose="020B0400000000000000" pitchFamily="34" charset="-122"/>
              </a:rPr>
              <a:t>We think this predictive capability can empower banks to implement targeted different strategies, to reducing churn and enhancing customer loyalty.</a:t>
            </a:r>
          </a:p>
          <a:p>
            <a:endParaRPr lang="en-US" dirty="0"/>
          </a:p>
          <a:p>
            <a:endParaRPr lang="en-US" dirty="0"/>
          </a:p>
          <a:p>
            <a:endParaRPr lang="en-US" sz="1800" dirty="0">
              <a:solidFill>
                <a:srgbClr val="000000"/>
              </a:solidFill>
              <a:effectLst/>
              <a:latin typeface="PingFang SC" panose="020B0400000000000000" pitchFamily="34" charset="-122"/>
              <a:ea typeface="PingFang SC" panose="020B0400000000000000" pitchFamily="34" charset="-122"/>
            </a:endParaRPr>
          </a:p>
          <a:p>
            <a:endParaRPr lang="en-US" dirty="0"/>
          </a:p>
          <a:p>
            <a:endParaRPr lang="en-US" dirty="0"/>
          </a:p>
        </p:txBody>
      </p:sp>
      <p:pic>
        <p:nvPicPr>
          <p:cNvPr id="4" name="Picture 2" descr="University of North Texas">
            <a:extLst>
              <a:ext uri="{FF2B5EF4-FFF2-40B4-BE49-F238E27FC236}">
                <a16:creationId xmlns:a16="http://schemas.microsoft.com/office/drawing/2014/main" id="{25F164F2-1C9A-EBD5-415D-329E2E66FA5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064" y="-217191"/>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71045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B2EC7880-C5D9-40A8-A6B0-3198AD07AD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50C40F-2215-219A-FEE6-028C195552A9}"/>
              </a:ext>
            </a:extLst>
          </p:cNvPr>
          <p:cNvSpPr>
            <a:spLocks noGrp="1"/>
          </p:cNvSpPr>
          <p:nvPr>
            <p:ph type="title"/>
          </p:nvPr>
        </p:nvSpPr>
        <p:spPr>
          <a:xfrm>
            <a:off x="649224" y="645106"/>
            <a:ext cx="3650279" cy="1259894"/>
          </a:xfrm>
        </p:spPr>
        <p:txBody>
          <a:bodyPr>
            <a:normAutofit/>
          </a:bodyPr>
          <a:lstStyle/>
          <a:p>
            <a:r>
              <a:rPr lang="en-US" b="1" dirty="0" err="1"/>
              <a:t>DataSet</a:t>
            </a:r>
            <a:endParaRPr lang="en-US" b="1" dirty="0"/>
          </a:p>
        </p:txBody>
      </p:sp>
      <p:sp>
        <p:nvSpPr>
          <p:cNvPr id="45" name="Rectangle 44">
            <a:extLst>
              <a:ext uri="{FF2B5EF4-FFF2-40B4-BE49-F238E27FC236}">
                <a16:creationId xmlns:a16="http://schemas.microsoft.com/office/drawing/2014/main" id="{94543A62-A2AB-454A-878E-D3D9190D5F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46" name="Content Placeholder 8">
            <a:extLst>
              <a:ext uri="{FF2B5EF4-FFF2-40B4-BE49-F238E27FC236}">
                <a16:creationId xmlns:a16="http://schemas.microsoft.com/office/drawing/2014/main" id="{7B336048-D460-5C49-820A-3A04CED70C6E}"/>
              </a:ext>
            </a:extLst>
          </p:cNvPr>
          <p:cNvSpPr>
            <a:spLocks noGrp="1"/>
          </p:cNvSpPr>
          <p:nvPr>
            <p:ph idx="1"/>
          </p:nvPr>
        </p:nvSpPr>
        <p:spPr>
          <a:xfrm>
            <a:off x="649225" y="2133600"/>
            <a:ext cx="3650278" cy="3759253"/>
          </a:xfrm>
        </p:spPr>
        <p:txBody>
          <a:bodyPr>
            <a:normAutofit/>
          </a:bodyPr>
          <a:lstStyle/>
          <a:p>
            <a:pPr algn="just"/>
            <a:r>
              <a:rPr lang="en-US" b="0" i="0" dirty="0">
                <a:solidFill>
                  <a:srgbClr val="3C4043"/>
                </a:solidFill>
                <a:effectLst/>
                <a:latin typeface="Inter"/>
              </a:rPr>
              <a:t>This dataset is originated from a U.S. bank .</a:t>
            </a:r>
            <a:endParaRPr lang="en-US" dirty="0">
              <a:solidFill>
                <a:srgbClr val="3C4043"/>
              </a:solidFill>
              <a:latin typeface="Inter"/>
            </a:endParaRPr>
          </a:p>
          <a:p>
            <a:pPr algn="just"/>
            <a:r>
              <a:rPr lang="en-US" dirty="0">
                <a:solidFill>
                  <a:srgbClr val="3C4043"/>
                </a:solidFill>
                <a:latin typeface="Inter"/>
              </a:rPr>
              <a:t>The dataset consists of ten thousand variables with 14 different columns. </a:t>
            </a:r>
          </a:p>
          <a:p>
            <a:pPr algn="just"/>
            <a:r>
              <a:rPr lang="en-US" b="0" i="0" dirty="0">
                <a:solidFill>
                  <a:srgbClr val="3C4043"/>
                </a:solidFill>
                <a:effectLst/>
                <a:latin typeface="Inter"/>
              </a:rPr>
              <a:t>Various Bank detail is given like Customer ID , surname, Credit score and many more.</a:t>
            </a:r>
            <a:endParaRPr lang="en-US" dirty="0">
              <a:solidFill>
                <a:srgbClr val="3C4043"/>
              </a:solidFill>
              <a:latin typeface="Inter"/>
            </a:endParaRPr>
          </a:p>
          <a:p>
            <a:pPr algn="just"/>
            <a:endParaRPr lang="en-US" dirty="0"/>
          </a:p>
        </p:txBody>
      </p:sp>
      <p:pic>
        <p:nvPicPr>
          <p:cNvPr id="5" name="Content Placeholder 4" descr="A screenshot of a data&#10;&#10;Description automatically generated">
            <a:extLst>
              <a:ext uri="{FF2B5EF4-FFF2-40B4-BE49-F238E27FC236}">
                <a16:creationId xmlns:a16="http://schemas.microsoft.com/office/drawing/2014/main" id="{7E93CC33-B147-6FDB-0E1B-7CCF74B29479}"/>
              </a:ext>
            </a:extLst>
          </p:cNvPr>
          <p:cNvPicPr>
            <a:picLocks noChangeAspect="1"/>
          </p:cNvPicPr>
          <p:nvPr/>
        </p:nvPicPr>
        <p:blipFill rotWithShape="1">
          <a:blip r:embed="rId2"/>
          <a:srcRect r="6342"/>
          <a:stretch/>
        </p:blipFill>
        <p:spPr>
          <a:xfrm>
            <a:off x="4619543" y="640080"/>
            <a:ext cx="6953577" cy="5252773"/>
          </a:xfrm>
          <a:prstGeom prst="rect">
            <a:avLst/>
          </a:prstGeom>
        </p:spPr>
      </p:pic>
      <p:sp>
        <p:nvSpPr>
          <p:cNvPr id="47" name="Freeform 11">
            <a:extLst>
              <a:ext uri="{FF2B5EF4-FFF2-40B4-BE49-F238E27FC236}">
                <a16:creationId xmlns:a16="http://schemas.microsoft.com/office/drawing/2014/main" id="{50553464-41F1-4160-9D02-7C5EC7013B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61223"/>
            <a:ext cx="1038036" cy="506277"/>
          </a:xfrm>
          <a:custGeom>
            <a:avLst/>
            <a:gdLst>
              <a:gd name="connsiteX0" fmla="*/ 0 w 1038036"/>
              <a:gd name="connsiteY0" fmla="*/ 0 h 506277"/>
              <a:gd name="connsiteX1" fmla="*/ 182880 w 1038036"/>
              <a:gd name="connsiteY1" fmla="*/ 0 h 506277"/>
              <a:gd name="connsiteX2" fmla="*/ 291705 w 1038036"/>
              <a:gd name="connsiteY2" fmla="*/ 0 h 506277"/>
              <a:gd name="connsiteX3" fmla="*/ 291705 w 1038036"/>
              <a:gd name="connsiteY3" fmla="*/ 151 h 506277"/>
              <a:gd name="connsiteX4" fmla="*/ 692049 w 1038036"/>
              <a:gd name="connsiteY4" fmla="*/ 705 h 506277"/>
              <a:gd name="connsiteX5" fmla="*/ 782744 w 1038036"/>
              <a:gd name="connsiteY5" fmla="*/ 705 h 506277"/>
              <a:gd name="connsiteX6" fmla="*/ 797001 w 1038036"/>
              <a:gd name="connsiteY6" fmla="*/ 5473 h 506277"/>
              <a:gd name="connsiteX7" fmla="*/ 801982 w 1038036"/>
              <a:gd name="connsiteY7" fmla="*/ 10242 h 506277"/>
              <a:gd name="connsiteX8" fmla="*/ 1030951 w 1038036"/>
              <a:gd name="connsiteY8" fmla="*/ 239185 h 506277"/>
              <a:gd name="connsiteX9" fmla="*/ 1030951 w 1038036"/>
              <a:gd name="connsiteY9" fmla="*/ 267797 h 506277"/>
              <a:gd name="connsiteX10" fmla="*/ 801982 w 1038036"/>
              <a:gd name="connsiteY10" fmla="*/ 496740 h 506277"/>
              <a:gd name="connsiteX11" fmla="*/ 797001 w 1038036"/>
              <a:gd name="connsiteY11" fmla="*/ 501508 h 506277"/>
              <a:gd name="connsiteX12" fmla="*/ 782744 w 1038036"/>
              <a:gd name="connsiteY12" fmla="*/ 506277 h 506277"/>
              <a:gd name="connsiteX13" fmla="*/ 692049 w 1038036"/>
              <a:gd name="connsiteY13" fmla="*/ 506277 h 506277"/>
              <a:gd name="connsiteX14" fmla="*/ 291705 w 1038036"/>
              <a:gd name="connsiteY14" fmla="*/ 505140 h 506277"/>
              <a:gd name="connsiteX15" fmla="*/ 291705 w 1038036"/>
              <a:gd name="connsiteY15" fmla="*/ 506277 h 506277"/>
              <a:gd name="connsiteX16" fmla="*/ 0 w 1038036"/>
              <a:gd name="connsiteY16" fmla="*/ 506277 h 5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38036" h="506277">
                <a:moveTo>
                  <a:pt x="0" y="0"/>
                </a:moveTo>
                <a:lnTo>
                  <a:pt x="182880" y="0"/>
                </a:lnTo>
                <a:lnTo>
                  <a:pt x="291705" y="0"/>
                </a:lnTo>
                <a:lnTo>
                  <a:pt x="291705" y="151"/>
                </a:lnTo>
                <a:lnTo>
                  <a:pt x="692049" y="705"/>
                </a:lnTo>
                <a:lnTo>
                  <a:pt x="782744" y="705"/>
                </a:lnTo>
                <a:cubicBezTo>
                  <a:pt x="787553" y="705"/>
                  <a:pt x="792363" y="5473"/>
                  <a:pt x="797001" y="5473"/>
                </a:cubicBezTo>
                <a:cubicBezTo>
                  <a:pt x="797001" y="10242"/>
                  <a:pt x="801982" y="10242"/>
                  <a:pt x="801982" y="10242"/>
                </a:cubicBezTo>
                <a:lnTo>
                  <a:pt x="1030951" y="239185"/>
                </a:lnTo>
                <a:cubicBezTo>
                  <a:pt x="1040398" y="248722"/>
                  <a:pt x="1040398" y="258259"/>
                  <a:pt x="1030951" y="267797"/>
                </a:cubicBezTo>
                <a:lnTo>
                  <a:pt x="801982" y="496740"/>
                </a:lnTo>
                <a:cubicBezTo>
                  <a:pt x="800436" y="498363"/>
                  <a:pt x="798547" y="499885"/>
                  <a:pt x="797001" y="501508"/>
                </a:cubicBezTo>
                <a:cubicBezTo>
                  <a:pt x="792363" y="506277"/>
                  <a:pt x="787553" y="506277"/>
                  <a:pt x="782744" y="506277"/>
                </a:cubicBezTo>
                <a:lnTo>
                  <a:pt x="692049" y="506277"/>
                </a:lnTo>
                <a:lnTo>
                  <a:pt x="291705" y="505140"/>
                </a:lnTo>
                <a:lnTo>
                  <a:pt x="291705" y="506277"/>
                </a:lnTo>
                <a:lnTo>
                  <a:pt x="0" y="50627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University of North Texas">
            <a:extLst>
              <a:ext uri="{FF2B5EF4-FFF2-40B4-BE49-F238E27FC236}">
                <a16:creationId xmlns:a16="http://schemas.microsoft.com/office/drawing/2014/main" id="{CAD8649D-F508-9A49-4C6E-A4AD62B7A0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0064" y="-217191"/>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8668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4BA6A-2C1F-A66E-DACE-2DAB39FC3557}"/>
              </a:ext>
            </a:extLst>
          </p:cNvPr>
          <p:cNvSpPr>
            <a:spLocks noGrp="1"/>
          </p:cNvSpPr>
          <p:nvPr>
            <p:ph type="title"/>
          </p:nvPr>
        </p:nvSpPr>
        <p:spPr/>
        <p:txBody>
          <a:bodyPr/>
          <a:lstStyle/>
          <a:p>
            <a:r>
              <a:rPr lang="en-US" b="1" i="0" dirty="0">
                <a:solidFill>
                  <a:srgbClr val="000000"/>
                </a:solidFill>
                <a:effectLst/>
                <a:latin typeface="Poppins" panose="020B0604020202020204" pitchFamily="34" charset="0"/>
              </a:rPr>
              <a:t>Data Exploration for Churn Prediction</a:t>
            </a:r>
            <a:br>
              <a:rPr lang="en-US" b="1" i="0" dirty="0">
                <a:solidFill>
                  <a:srgbClr val="000000"/>
                </a:solidFill>
                <a:effectLst/>
                <a:highlight>
                  <a:srgbClr val="D8D8FF"/>
                </a:highlight>
                <a:latin typeface="Poppins" panose="020B0604020202020204" pitchFamily="34" charset="0"/>
              </a:rPr>
            </a:br>
            <a:endParaRPr lang="en-US" dirty="0"/>
          </a:p>
        </p:txBody>
      </p:sp>
      <p:sp>
        <p:nvSpPr>
          <p:cNvPr id="3" name="Content Placeholder 2">
            <a:extLst>
              <a:ext uri="{FF2B5EF4-FFF2-40B4-BE49-F238E27FC236}">
                <a16:creationId xmlns:a16="http://schemas.microsoft.com/office/drawing/2014/main" id="{8830D574-E478-A506-4CF5-72A187EADD69}"/>
              </a:ext>
            </a:extLst>
          </p:cNvPr>
          <p:cNvSpPr>
            <a:spLocks noGrp="1"/>
          </p:cNvSpPr>
          <p:nvPr>
            <p:ph idx="1"/>
          </p:nvPr>
        </p:nvSpPr>
        <p:spPr/>
        <p:txBody>
          <a:bodyPr/>
          <a:lstStyle/>
          <a:p>
            <a:pPr algn="just" fontAlgn="base">
              <a:buFont typeface="Arial" panose="020B0604020202020204" pitchFamily="34" charset="0"/>
              <a:buChar char="•"/>
            </a:pPr>
            <a:r>
              <a:rPr lang="en-US" b="1" i="0" dirty="0">
                <a:solidFill>
                  <a:srgbClr val="000000"/>
                </a:solidFill>
                <a:effectLst/>
                <a:latin typeface="Poppins" pitchFamily="2" charset="77"/>
              </a:rPr>
              <a:t>Dataset Analysis</a:t>
            </a:r>
            <a:r>
              <a:rPr lang="en-US" b="0" i="0" dirty="0">
                <a:solidFill>
                  <a:srgbClr val="000000"/>
                </a:solidFill>
                <a:effectLst/>
                <a:latin typeface="Poppins" pitchFamily="2" charset="77"/>
              </a:rPr>
              <a:t>: Analyzing customer demographics, financial details, and account activity helps in understanding the reasons for customer churn.</a:t>
            </a:r>
            <a:endParaRPr lang="en-US" b="1" i="0" dirty="0">
              <a:solidFill>
                <a:srgbClr val="000000"/>
              </a:solidFill>
              <a:effectLst/>
              <a:latin typeface="Poppins" panose="020B0604020202020204" pitchFamily="34" charset="0"/>
            </a:endParaRPr>
          </a:p>
          <a:p>
            <a:pPr algn="just" fontAlgn="base">
              <a:buFont typeface="Arial" panose="020B0604020202020204" pitchFamily="34" charset="0"/>
              <a:buChar char="•"/>
            </a:pPr>
            <a:r>
              <a:rPr lang="en-US" b="1" i="0" dirty="0">
                <a:solidFill>
                  <a:srgbClr val="000000"/>
                </a:solidFill>
                <a:effectLst/>
                <a:latin typeface="Poppins" panose="020B0604020202020204" pitchFamily="34" charset="0"/>
              </a:rPr>
              <a:t>Feature Analysis</a:t>
            </a:r>
            <a:r>
              <a:rPr lang="en-US" b="0" i="0" dirty="0">
                <a:solidFill>
                  <a:srgbClr val="000000"/>
                </a:solidFill>
                <a:effectLst/>
                <a:latin typeface="Poppins" panose="020B0604020202020204" pitchFamily="34" charset="0"/>
              </a:rPr>
              <a:t>: In-depth analysis of the dataset's features helps differentiate their distributions and inter-relationships, providing insights into potential predictive factors.</a:t>
            </a:r>
          </a:p>
          <a:p>
            <a:pPr algn="just" fontAlgn="base">
              <a:buFont typeface="Arial" panose="020B0604020202020204" pitchFamily="34" charset="0"/>
              <a:buChar char="•"/>
            </a:pPr>
            <a:r>
              <a:rPr lang="en-US" b="1" i="0" dirty="0">
                <a:solidFill>
                  <a:srgbClr val="000000"/>
                </a:solidFill>
                <a:effectLst/>
                <a:latin typeface="Poppins" panose="020B0604020202020204" pitchFamily="34" charset="0"/>
              </a:rPr>
              <a:t>Data Pre-processing</a:t>
            </a:r>
            <a:r>
              <a:rPr lang="en-US" b="0" i="0" dirty="0">
                <a:solidFill>
                  <a:srgbClr val="000000"/>
                </a:solidFill>
                <a:effectLst/>
                <a:latin typeface="Poppins" panose="020B0604020202020204" pitchFamily="34" charset="0"/>
              </a:rPr>
              <a:t>: Techniques such as data normalization and scaling are employed to ensure that each feature contributes equally to the model's prediction.</a:t>
            </a:r>
          </a:p>
          <a:p>
            <a:endParaRPr lang="en-US" dirty="0"/>
          </a:p>
        </p:txBody>
      </p:sp>
      <p:pic>
        <p:nvPicPr>
          <p:cNvPr id="4" name="Picture 2" descr="University of North Texas">
            <a:extLst>
              <a:ext uri="{FF2B5EF4-FFF2-40B4-BE49-F238E27FC236}">
                <a16:creationId xmlns:a16="http://schemas.microsoft.com/office/drawing/2014/main" id="{4052CBC1-2671-8BEA-978E-F4473EDCCF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064" y="-195706"/>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7243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42FE28-A315-BE90-98DE-FDCEF00A1E87}"/>
              </a:ext>
            </a:extLst>
          </p:cNvPr>
          <p:cNvSpPr>
            <a:spLocks noGrp="1"/>
          </p:cNvSpPr>
          <p:nvPr>
            <p:ph type="title"/>
          </p:nvPr>
        </p:nvSpPr>
        <p:spPr/>
        <p:txBody>
          <a:bodyPr/>
          <a:lstStyle/>
          <a:p>
            <a:r>
              <a:rPr lang="en-US" b="1" dirty="0"/>
              <a:t>MACHINE LEARNING TECHNIQUES</a:t>
            </a:r>
          </a:p>
        </p:txBody>
      </p:sp>
      <p:sp>
        <p:nvSpPr>
          <p:cNvPr id="3" name="Content Placeholder 2">
            <a:extLst>
              <a:ext uri="{FF2B5EF4-FFF2-40B4-BE49-F238E27FC236}">
                <a16:creationId xmlns:a16="http://schemas.microsoft.com/office/drawing/2014/main" id="{8896B419-D5A8-85FA-0282-0DFD37B84B55}"/>
              </a:ext>
            </a:extLst>
          </p:cNvPr>
          <p:cNvSpPr>
            <a:spLocks noGrp="1"/>
          </p:cNvSpPr>
          <p:nvPr>
            <p:ph idx="1"/>
          </p:nvPr>
        </p:nvSpPr>
        <p:spPr/>
        <p:txBody>
          <a:bodyPr>
            <a:normAutofit/>
          </a:bodyPr>
          <a:lstStyle/>
          <a:p>
            <a:r>
              <a:rPr lang="en-US" sz="3200" dirty="0"/>
              <a:t>Random Forest </a:t>
            </a:r>
          </a:p>
          <a:p>
            <a:r>
              <a:rPr lang="en-US" sz="3200" dirty="0"/>
              <a:t>Decision Tree</a:t>
            </a:r>
          </a:p>
          <a:p>
            <a:r>
              <a:rPr lang="en-US" sz="3200" dirty="0"/>
              <a:t>XG Boost</a:t>
            </a:r>
          </a:p>
        </p:txBody>
      </p:sp>
      <p:pic>
        <p:nvPicPr>
          <p:cNvPr id="4" name="Picture 2" descr="University of North Texas">
            <a:extLst>
              <a:ext uri="{FF2B5EF4-FFF2-40B4-BE49-F238E27FC236}">
                <a16:creationId xmlns:a16="http://schemas.microsoft.com/office/drawing/2014/main" id="{DDC71054-983C-EA2E-0549-3622EB8AEC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064" y="-195706"/>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92103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945A7-B698-1D36-F70F-C610DE13E4A7}"/>
              </a:ext>
            </a:extLst>
          </p:cNvPr>
          <p:cNvSpPr>
            <a:spLocks noGrp="1"/>
          </p:cNvSpPr>
          <p:nvPr>
            <p:ph type="title"/>
          </p:nvPr>
        </p:nvSpPr>
        <p:spPr/>
        <p:txBody>
          <a:bodyPr/>
          <a:lstStyle/>
          <a:p>
            <a:r>
              <a:rPr lang="en-US" b="1" dirty="0"/>
              <a:t>FLOW CHART</a:t>
            </a:r>
          </a:p>
        </p:txBody>
      </p:sp>
      <p:sp>
        <p:nvSpPr>
          <p:cNvPr id="5" name="Multidocument 4">
            <a:extLst>
              <a:ext uri="{FF2B5EF4-FFF2-40B4-BE49-F238E27FC236}">
                <a16:creationId xmlns:a16="http://schemas.microsoft.com/office/drawing/2014/main" id="{6D7396EE-A904-20DA-FEA4-5FA335842187}"/>
              </a:ext>
            </a:extLst>
          </p:cNvPr>
          <p:cNvSpPr/>
          <p:nvPr/>
        </p:nvSpPr>
        <p:spPr>
          <a:xfrm>
            <a:off x="2592925" y="1619912"/>
            <a:ext cx="1702796" cy="1305296"/>
          </a:xfrm>
          <a:prstGeom prst="flowChartMulti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Data Loading</a:t>
            </a:r>
          </a:p>
        </p:txBody>
      </p:sp>
      <p:sp>
        <p:nvSpPr>
          <p:cNvPr id="7" name="Multidocument 6">
            <a:extLst>
              <a:ext uri="{FF2B5EF4-FFF2-40B4-BE49-F238E27FC236}">
                <a16:creationId xmlns:a16="http://schemas.microsoft.com/office/drawing/2014/main" id="{ABFBF783-FECE-1584-2B28-7ABA5BC1D168}"/>
              </a:ext>
            </a:extLst>
          </p:cNvPr>
          <p:cNvSpPr/>
          <p:nvPr/>
        </p:nvSpPr>
        <p:spPr>
          <a:xfrm>
            <a:off x="4295721" y="2776352"/>
            <a:ext cx="1702797" cy="1305296"/>
          </a:xfrm>
          <a:prstGeom prst="flowChartMulti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Data Pre Processing</a:t>
            </a:r>
          </a:p>
        </p:txBody>
      </p:sp>
      <p:sp>
        <p:nvSpPr>
          <p:cNvPr id="8" name="Multidocument 7">
            <a:extLst>
              <a:ext uri="{FF2B5EF4-FFF2-40B4-BE49-F238E27FC236}">
                <a16:creationId xmlns:a16="http://schemas.microsoft.com/office/drawing/2014/main" id="{D2708C41-0EC0-0CE5-05CD-81A262280D5A}"/>
              </a:ext>
            </a:extLst>
          </p:cNvPr>
          <p:cNvSpPr/>
          <p:nvPr/>
        </p:nvSpPr>
        <p:spPr>
          <a:xfrm>
            <a:off x="5998518" y="4081648"/>
            <a:ext cx="1789814" cy="1305296"/>
          </a:xfrm>
          <a:prstGeom prst="flowChartMulti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Hyper Parameter Tuning</a:t>
            </a:r>
          </a:p>
        </p:txBody>
      </p:sp>
      <p:sp>
        <p:nvSpPr>
          <p:cNvPr id="9" name="Multidocument 8">
            <a:extLst>
              <a:ext uri="{FF2B5EF4-FFF2-40B4-BE49-F238E27FC236}">
                <a16:creationId xmlns:a16="http://schemas.microsoft.com/office/drawing/2014/main" id="{3D6E2929-4402-BBD6-0443-52CD495A6F9B}"/>
              </a:ext>
            </a:extLst>
          </p:cNvPr>
          <p:cNvSpPr/>
          <p:nvPr/>
        </p:nvSpPr>
        <p:spPr>
          <a:xfrm>
            <a:off x="7788332" y="5386944"/>
            <a:ext cx="1662594" cy="1305296"/>
          </a:xfrm>
          <a:prstGeom prst="flowChartMultidocumen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t>Model Training &amp; Prediction</a:t>
            </a:r>
          </a:p>
        </p:txBody>
      </p:sp>
      <p:pic>
        <p:nvPicPr>
          <p:cNvPr id="10" name="Picture 2" descr="University of North Texas">
            <a:extLst>
              <a:ext uri="{FF2B5EF4-FFF2-40B4-BE49-F238E27FC236}">
                <a16:creationId xmlns:a16="http://schemas.microsoft.com/office/drawing/2014/main" id="{9E23B278-C876-5E1D-EEB2-AF51A53CB95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064" y="-195706"/>
            <a:ext cx="1165256" cy="1127051"/>
          </a:xfrm>
          <a:prstGeom prst="rect">
            <a:avLst/>
          </a:prstGeom>
          <a:noFill/>
          <a:extLst>
            <a:ext uri="{909E8E84-426E-40DD-AFC4-6F175D3DCCD1}">
              <a14:hiddenFill xmlns:a14="http://schemas.microsoft.com/office/drawing/2010/main">
                <a:solidFill>
                  <a:srgbClr val="FFFFFF"/>
                </a:solidFill>
              </a14:hiddenFill>
            </a:ext>
          </a:extLst>
        </p:spPr>
      </p:pic>
      <p:sp>
        <p:nvSpPr>
          <p:cNvPr id="11" name="Bent Arrow 10">
            <a:extLst>
              <a:ext uri="{FF2B5EF4-FFF2-40B4-BE49-F238E27FC236}">
                <a16:creationId xmlns:a16="http://schemas.microsoft.com/office/drawing/2014/main" id="{AF81FF8C-1111-F6D3-E232-BC10CC81C1D3}"/>
              </a:ext>
            </a:extLst>
          </p:cNvPr>
          <p:cNvSpPr/>
          <p:nvPr/>
        </p:nvSpPr>
        <p:spPr>
          <a:xfrm flipV="1">
            <a:off x="3444323" y="3056860"/>
            <a:ext cx="648586" cy="744279"/>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Bent Arrow 11">
            <a:extLst>
              <a:ext uri="{FF2B5EF4-FFF2-40B4-BE49-F238E27FC236}">
                <a16:creationId xmlns:a16="http://schemas.microsoft.com/office/drawing/2014/main" id="{AD0DA2B5-C64C-8EEE-D639-0D409BE6CBBB}"/>
              </a:ext>
            </a:extLst>
          </p:cNvPr>
          <p:cNvSpPr/>
          <p:nvPr/>
        </p:nvSpPr>
        <p:spPr>
          <a:xfrm flipV="1">
            <a:off x="4862959" y="4277832"/>
            <a:ext cx="648586" cy="744279"/>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Bent Arrow 12">
            <a:extLst>
              <a:ext uri="{FF2B5EF4-FFF2-40B4-BE49-F238E27FC236}">
                <a16:creationId xmlns:a16="http://schemas.microsoft.com/office/drawing/2014/main" id="{F70E6992-03BE-B304-6D2C-D1C0EC16879C}"/>
              </a:ext>
            </a:extLst>
          </p:cNvPr>
          <p:cNvSpPr/>
          <p:nvPr/>
        </p:nvSpPr>
        <p:spPr>
          <a:xfrm flipV="1">
            <a:off x="6724475" y="5667452"/>
            <a:ext cx="648586" cy="744279"/>
          </a:xfrm>
          <a:prstGeom prst="ben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9310289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19491-BEDD-D01D-EE2F-BA4CB87DA641}"/>
              </a:ext>
            </a:extLst>
          </p:cNvPr>
          <p:cNvSpPr>
            <a:spLocks noGrp="1"/>
          </p:cNvSpPr>
          <p:nvPr>
            <p:ph type="title"/>
          </p:nvPr>
        </p:nvSpPr>
        <p:spPr>
          <a:xfrm>
            <a:off x="1687669" y="624110"/>
            <a:ext cx="4137059" cy="1280890"/>
          </a:xfrm>
        </p:spPr>
        <p:txBody>
          <a:bodyPr>
            <a:normAutofit/>
          </a:bodyPr>
          <a:lstStyle/>
          <a:p>
            <a:r>
              <a:rPr lang="en-US" sz="3200" b="1"/>
              <a:t>Visualization Plots</a:t>
            </a:r>
          </a:p>
        </p:txBody>
      </p:sp>
      <p:pic>
        <p:nvPicPr>
          <p:cNvPr id="7" name="Content Placeholder 6" descr="A screenshot of a screen&#10;&#10;Description automatically generated">
            <a:extLst>
              <a:ext uri="{FF2B5EF4-FFF2-40B4-BE49-F238E27FC236}">
                <a16:creationId xmlns:a16="http://schemas.microsoft.com/office/drawing/2014/main" id="{4957B426-1B24-EC9C-F268-47DCDDD9A104}"/>
              </a:ext>
            </a:extLst>
          </p:cNvPr>
          <p:cNvPicPr>
            <a:picLocks noGrp="1" noChangeAspect="1"/>
          </p:cNvPicPr>
          <p:nvPr>
            <p:ph idx="1"/>
          </p:nvPr>
        </p:nvPicPr>
        <p:blipFill>
          <a:blip r:embed="rId2"/>
          <a:stretch>
            <a:fillRect/>
          </a:stretch>
        </p:blipFill>
        <p:spPr>
          <a:xfrm>
            <a:off x="1684338" y="3071813"/>
            <a:ext cx="4140200" cy="1688229"/>
          </a:xfrm>
        </p:spPr>
      </p:pic>
      <p:pic>
        <p:nvPicPr>
          <p:cNvPr id="5" name="Content Placeholder 4" descr="A screenshot of a graph&#10;&#10;Description automatically generated">
            <a:extLst>
              <a:ext uri="{FF2B5EF4-FFF2-40B4-BE49-F238E27FC236}">
                <a16:creationId xmlns:a16="http://schemas.microsoft.com/office/drawing/2014/main" id="{04D88A23-9532-53DF-A97B-907E99850E46}"/>
              </a:ext>
            </a:extLst>
          </p:cNvPr>
          <p:cNvPicPr>
            <a:picLocks noChangeAspect="1"/>
          </p:cNvPicPr>
          <p:nvPr/>
        </p:nvPicPr>
        <p:blipFill rotWithShape="1">
          <a:blip r:embed="rId3"/>
          <a:srcRect l="966" r="11769" b="-2"/>
          <a:stretch/>
        </p:blipFill>
        <p:spPr>
          <a:xfrm>
            <a:off x="6091916" y="645106"/>
            <a:ext cx="5451627" cy="5247747"/>
          </a:xfrm>
          <a:prstGeom prst="rect">
            <a:avLst/>
          </a:prstGeom>
        </p:spPr>
      </p:pic>
      <p:pic>
        <p:nvPicPr>
          <p:cNvPr id="8" name="Picture 2" descr="University of North Texas">
            <a:extLst>
              <a:ext uri="{FF2B5EF4-FFF2-40B4-BE49-F238E27FC236}">
                <a16:creationId xmlns:a16="http://schemas.microsoft.com/office/drawing/2014/main" id="{6DC185D8-7C8E-F9DD-839B-71DAEA58B6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064" y="-217191"/>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0547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500CD-DA17-6C77-49D9-14942C6034AD}"/>
              </a:ext>
            </a:extLst>
          </p:cNvPr>
          <p:cNvSpPr>
            <a:spLocks noGrp="1"/>
          </p:cNvSpPr>
          <p:nvPr>
            <p:ph type="title"/>
          </p:nvPr>
        </p:nvSpPr>
        <p:spPr/>
        <p:txBody>
          <a:bodyPr/>
          <a:lstStyle/>
          <a:p>
            <a:r>
              <a:rPr lang="en-US" b="1" i="0" dirty="0">
                <a:solidFill>
                  <a:srgbClr val="000000"/>
                </a:solidFill>
                <a:effectLst/>
                <a:latin typeface="Poppins" pitchFamily="2" charset="77"/>
              </a:rPr>
              <a:t>Model Implementation</a:t>
            </a:r>
            <a:br>
              <a:rPr lang="en-US" b="1" i="0" dirty="0">
                <a:solidFill>
                  <a:srgbClr val="000000"/>
                </a:solidFill>
                <a:effectLst/>
                <a:highlight>
                  <a:srgbClr val="D8D8FF"/>
                </a:highlight>
                <a:latin typeface="Poppins" pitchFamily="2" charset="77"/>
              </a:rPr>
            </a:br>
            <a:endParaRPr lang="en-US" dirty="0"/>
          </a:p>
        </p:txBody>
      </p:sp>
      <p:sp>
        <p:nvSpPr>
          <p:cNvPr id="3" name="Content Placeholder 2">
            <a:extLst>
              <a:ext uri="{FF2B5EF4-FFF2-40B4-BE49-F238E27FC236}">
                <a16:creationId xmlns:a16="http://schemas.microsoft.com/office/drawing/2014/main" id="{229E8166-1EE6-1653-4E5B-1DDAC249920B}"/>
              </a:ext>
            </a:extLst>
          </p:cNvPr>
          <p:cNvSpPr>
            <a:spLocks noGrp="1"/>
          </p:cNvSpPr>
          <p:nvPr>
            <p:ph idx="1"/>
          </p:nvPr>
        </p:nvSpPr>
        <p:spPr/>
        <p:txBody>
          <a:bodyPr/>
          <a:lstStyle/>
          <a:p>
            <a:pPr algn="just" fontAlgn="base">
              <a:buFont typeface="Arial" panose="020B0604020202020204" pitchFamily="34" charset="0"/>
              <a:buChar char="•"/>
            </a:pPr>
            <a:r>
              <a:rPr lang="en-US" b="1" i="0" dirty="0">
                <a:solidFill>
                  <a:srgbClr val="000000"/>
                </a:solidFill>
                <a:effectLst/>
                <a:latin typeface="Poppins" pitchFamily="2" charset="77"/>
              </a:rPr>
              <a:t>Machine Learning Models</a:t>
            </a:r>
            <a:r>
              <a:rPr lang="en-US" b="0" i="0" dirty="0">
                <a:solidFill>
                  <a:srgbClr val="000000"/>
                </a:solidFill>
                <a:effectLst/>
                <a:latin typeface="Poppins" pitchFamily="2" charset="77"/>
              </a:rPr>
              <a:t>: Utilizing techniques such as </a:t>
            </a:r>
            <a:r>
              <a:rPr lang="en-US" b="0" i="0" dirty="0" err="1">
                <a:solidFill>
                  <a:srgbClr val="000000"/>
                </a:solidFill>
                <a:effectLst/>
                <a:latin typeface="Poppins" pitchFamily="2" charset="77"/>
              </a:rPr>
              <a:t>XGBoost</a:t>
            </a:r>
            <a:r>
              <a:rPr lang="en-US" b="0" i="0" dirty="0">
                <a:solidFill>
                  <a:srgbClr val="000000"/>
                </a:solidFill>
                <a:effectLst/>
                <a:latin typeface="Poppins" pitchFamily="2" charset="77"/>
              </a:rPr>
              <a:t>, Random Forest, and Decision Tree for predicting customer churn based on customer demographics, financial details, and account activity.</a:t>
            </a:r>
          </a:p>
          <a:p>
            <a:pPr algn="just" fontAlgn="base">
              <a:buFont typeface="Arial" panose="020B0604020202020204" pitchFamily="34" charset="0"/>
              <a:buChar char="•"/>
            </a:pPr>
            <a:r>
              <a:rPr lang="en-US" b="1" i="0" dirty="0">
                <a:solidFill>
                  <a:srgbClr val="000000"/>
                </a:solidFill>
                <a:effectLst/>
                <a:latin typeface="Poppins" pitchFamily="2" charset="77"/>
              </a:rPr>
              <a:t>Hyperparameter Optimization</a:t>
            </a:r>
            <a:r>
              <a:rPr lang="en-US" b="0" i="0" dirty="0">
                <a:solidFill>
                  <a:srgbClr val="000000"/>
                </a:solidFill>
                <a:effectLst/>
                <a:latin typeface="Poppins" pitchFamily="2" charset="77"/>
              </a:rPr>
              <a:t>: Exploring the importance of hyperparameter optimization in building accurate machine learning models.</a:t>
            </a:r>
          </a:p>
          <a:p>
            <a:pPr algn="just" fontAlgn="base">
              <a:buFont typeface="Arial" panose="020B0604020202020204" pitchFamily="34" charset="0"/>
              <a:buChar char="•"/>
            </a:pPr>
            <a:r>
              <a:rPr lang="en-US" b="1" i="0" dirty="0">
                <a:solidFill>
                  <a:srgbClr val="000000"/>
                </a:solidFill>
                <a:effectLst/>
                <a:latin typeface="Poppins" pitchFamily="2" charset="77"/>
              </a:rPr>
              <a:t>Visualizations</a:t>
            </a:r>
            <a:r>
              <a:rPr lang="en-US" b="0" i="0" dirty="0">
                <a:solidFill>
                  <a:srgbClr val="000000"/>
                </a:solidFill>
                <a:effectLst/>
                <a:latin typeface="Poppins" pitchFamily="2" charset="77"/>
              </a:rPr>
              <a:t>: Presenting results through visualizations, including KDE plots and ROC curves, to demonstrate the performance and accuracy of the models used.</a:t>
            </a:r>
          </a:p>
          <a:p>
            <a:pPr algn="just"/>
            <a:r>
              <a:rPr lang="en-US" b="1" i="0" dirty="0">
                <a:solidFill>
                  <a:srgbClr val="000000"/>
                </a:solidFill>
                <a:effectLst/>
                <a:latin typeface="Poppins" pitchFamily="2" charset="77"/>
              </a:rPr>
              <a:t>Random Forest Model</a:t>
            </a:r>
            <a:r>
              <a:rPr lang="en-US" b="0" i="0" dirty="0">
                <a:solidFill>
                  <a:srgbClr val="000000"/>
                </a:solidFill>
                <a:effectLst/>
                <a:latin typeface="Poppins" pitchFamily="2" charset="77"/>
              </a:rPr>
              <a:t>: Identified as the best model for predicting customer churn, showcasing promising outcomes and accuracy.</a:t>
            </a:r>
          </a:p>
          <a:p>
            <a:endParaRPr lang="en-US" dirty="0"/>
          </a:p>
        </p:txBody>
      </p:sp>
      <p:pic>
        <p:nvPicPr>
          <p:cNvPr id="4" name="Picture 2" descr="University of North Texas">
            <a:extLst>
              <a:ext uri="{FF2B5EF4-FFF2-40B4-BE49-F238E27FC236}">
                <a16:creationId xmlns:a16="http://schemas.microsoft.com/office/drawing/2014/main" id="{F38BA8EF-907A-2AB8-39C4-AEFE027ADB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064" y="-181419"/>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40886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4ECE0-2A4D-A3B8-5220-F0BA9568D546}"/>
              </a:ext>
            </a:extLst>
          </p:cNvPr>
          <p:cNvSpPr>
            <a:spLocks noGrp="1"/>
          </p:cNvSpPr>
          <p:nvPr>
            <p:ph type="title"/>
          </p:nvPr>
        </p:nvSpPr>
        <p:spPr/>
        <p:txBody>
          <a:bodyPr/>
          <a:lstStyle/>
          <a:p>
            <a:r>
              <a:rPr lang="en-US" b="1" dirty="0"/>
              <a:t>ADVANTAGES</a:t>
            </a:r>
          </a:p>
        </p:txBody>
      </p:sp>
      <p:sp>
        <p:nvSpPr>
          <p:cNvPr id="3" name="Content Placeholder 2">
            <a:extLst>
              <a:ext uri="{FF2B5EF4-FFF2-40B4-BE49-F238E27FC236}">
                <a16:creationId xmlns:a16="http://schemas.microsoft.com/office/drawing/2014/main" id="{2C2D8832-B7F8-43F1-2F1B-AF7CD4C68F54}"/>
              </a:ext>
            </a:extLst>
          </p:cNvPr>
          <p:cNvSpPr>
            <a:spLocks noGrp="1"/>
          </p:cNvSpPr>
          <p:nvPr>
            <p:ph idx="1"/>
          </p:nvPr>
        </p:nvSpPr>
        <p:spPr/>
        <p:txBody>
          <a:bodyPr>
            <a:normAutofit/>
          </a:bodyPr>
          <a:lstStyle/>
          <a:p>
            <a:r>
              <a:rPr lang="en-US" sz="2400" dirty="0"/>
              <a:t>Reduced Churn Rates</a:t>
            </a:r>
          </a:p>
          <a:p>
            <a:r>
              <a:rPr lang="en-US" sz="2400" dirty="0"/>
              <a:t>Cost Savings</a:t>
            </a:r>
          </a:p>
          <a:p>
            <a:r>
              <a:rPr lang="en-US" sz="2400" dirty="0"/>
              <a:t>Improved Customer Experience</a:t>
            </a:r>
          </a:p>
          <a:p>
            <a:r>
              <a:rPr lang="en-US" sz="2400" dirty="0"/>
              <a:t>Risk Management</a:t>
            </a:r>
          </a:p>
          <a:p>
            <a:r>
              <a:rPr lang="en-US" sz="2400" dirty="0"/>
              <a:t>Improved Competitive Advantage</a:t>
            </a:r>
          </a:p>
        </p:txBody>
      </p:sp>
      <p:pic>
        <p:nvPicPr>
          <p:cNvPr id="4" name="Picture 2" descr="University of North Texas">
            <a:extLst>
              <a:ext uri="{FF2B5EF4-FFF2-40B4-BE49-F238E27FC236}">
                <a16:creationId xmlns:a16="http://schemas.microsoft.com/office/drawing/2014/main" id="{E6860C54-4F2E-D864-1817-74854E4C321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064" y="-217191"/>
            <a:ext cx="1165256" cy="11270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559870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70de1992-07c6-480f-a318-a1afcba03983}" enabled="0" method="" siteId="{70de1992-07c6-480f-a318-a1afcba03983}" removed="1"/>
</clbl:labelList>
</file>

<file path=docProps/app.xml><?xml version="1.0" encoding="utf-8"?>
<Properties xmlns="http://schemas.openxmlformats.org/officeDocument/2006/extended-properties" xmlns:vt="http://schemas.openxmlformats.org/officeDocument/2006/docPropsVTypes">
  <Template>Wisp</Template>
  <TotalTime>1157</TotalTime>
  <Words>507</Words>
  <Application>Microsoft Macintosh PowerPoint</Application>
  <PresentationFormat>Widescreen</PresentationFormat>
  <Paragraphs>48</Paragraphs>
  <Slides>15</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PingFang SC</vt:lpstr>
      <vt:lpstr>Aptos</vt:lpstr>
      <vt:lpstr>Arial</vt:lpstr>
      <vt:lpstr>Century Gothic</vt:lpstr>
      <vt:lpstr>Inter</vt:lpstr>
      <vt:lpstr>Poppins</vt:lpstr>
      <vt:lpstr>Wingdings 3</vt:lpstr>
      <vt:lpstr>Wisp</vt:lpstr>
      <vt:lpstr>PROJECT PRESENTATION  GROUP -12 Customer Churn Prediction for Bank in the  U.S.A Market</vt:lpstr>
      <vt:lpstr>Introduction</vt:lpstr>
      <vt:lpstr>DataSet</vt:lpstr>
      <vt:lpstr>Data Exploration for Churn Prediction </vt:lpstr>
      <vt:lpstr>MACHINE LEARNING TECHNIQUES</vt:lpstr>
      <vt:lpstr>FLOW CHART</vt:lpstr>
      <vt:lpstr>Visualization Plots</vt:lpstr>
      <vt:lpstr>Model Implementation </vt:lpstr>
      <vt:lpstr>ADVANTAGES</vt:lpstr>
      <vt:lpstr>Results</vt:lpstr>
      <vt:lpstr>ACCURACY OF MODELS</vt:lpstr>
      <vt:lpstr>Results</vt:lpstr>
      <vt:lpstr>Trail Method(CNN)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GROUP -12 Customer Churn Prediction for Bank in the  U.S.A Market</dc:title>
  <dc:creator>Thippireddy, VARUN SIMHA REDDY</dc:creator>
  <cp:lastModifiedBy>Thippireddy, VARUN SIMHA REDDY</cp:lastModifiedBy>
  <cp:revision>3</cp:revision>
  <dcterms:created xsi:type="dcterms:W3CDTF">2024-04-24T05:32:10Z</dcterms:created>
  <dcterms:modified xsi:type="dcterms:W3CDTF">2024-04-25T00:52:51Z</dcterms:modified>
</cp:coreProperties>
</file>

<file path=docProps/thumbnail.jpeg>
</file>